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</a:rPr>
              <a:t>fish-swarm-sandbox 项目汇报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200400"/>
            <a:ext cx="2011680" cy="91440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347472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B9C6D4"/>
                </a:solidFill>
              </a:rPr>
              <a:t>鱼群群体行为沙盒 —— 汇报人：XXX　|　日期：2025-XX-XX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B1F3A"/>
                </a:solidFill>
              </a:rPr>
              <a:t>汇报目录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14300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554480"/>
            <a:ext cx="5212080" cy="1143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2200" b="1">
                <a:solidFill>
                  <a:srgbClr val="0B1F3A"/>
                </a:solidFill>
              </a:rPr>
              <a:t>01</a:t>
            </a:r>
          </a:p>
          <a:p>
            <a:pPr>
              <a:spcBef>
                <a:spcPts val="400"/>
              </a:spcBef>
            </a:pPr>
            <a:r>
              <a:rPr sz="1800">
                <a:solidFill>
                  <a:srgbClr val="5A6B7B"/>
                </a:solidFill>
              </a:rPr>
              <a:t>项目背景与目标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554480"/>
            <a:ext cx="5212080" cy="1143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2200" b="1">
                <a:solidFill>
                  <a:srgbClr val="0B1F3A"/>
                </a:solidFill>
              </a:rPr>
              <a:t>02</a:t>
            </a:r>
          </a:p>
          <a:p>
            <a:pPr>
              <a:spcBef>
                <a:spcPts val="400"/>
              </a:spcBef>
            </a:pPr>
            <a:r>
              <a:rPr sz="1800">
                <a:solidFill>
                  <a:srgbClr val="5A6B7B"/>
                </a:solidFill>
              </a:rPr>
              <a:t>整体架构与技术选型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971800"/>
            <a:ext cx="5212080" cy="1143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2200" b="1">
                <a:solidFill>
                  <a:srgbClr val="0B1F3A"/>
                </a:solidFill>
              </a:rPr>
              <a:t>03</a:t>
            </a:r>
          </a:p>
          <a:p>
            <a:pPr>
              <a:spcBef>
                <a:spcPts val="400"/>
              </a:spcBef>
            </a:pPr>
            <a:r>
              <a:rPr sz="1800">
                <a:solidFill>
                  <a:srgbClr val="5A6B7B"/>
                </a:solidFill>
              </a:rPr>
              <a:t>核心功能与算法设计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971800"/>
            <a:ext cx="5212080" cy="1143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2200" b="1">
                <a:solidFill>
                  <a:srgbClr val="0B1F3A"/>
                </a:solidFill>
              </a:rPr>
              <a:t>04</a:t>
            </a:r>
          </a:p>
          <a:p>
            <a:pPr>
              <a:spcBef>
                <a:spcPts val="400"/>
              </a:spcBef>
            </a:pPr>
            <a:r>
              <a:rPr sz="1800">
                <a:solidFill>
                  <a:srgbClr val="5A6B7B"/>
                </a:solidFill>
              </a:rPr>
              <a:t>演示效果与运行结果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4389120"/>
            <a:ext cx="5212080" cy="1143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2200" b="1">
                <a:solidFill>
                  <a:srgbClr val="0B1F3A"/>
                </a:solidFill>
              </a:rPr>
              <a:t>05</a:t>
            </a:r>
          </a:p>
          <a:p>
            <a:pPr>
              <a:spcBef>
                <a:spcPts val="400"/>
              </a:spcBef>
            </a:pPr>
            <a:r>
              <a:rPr sz="1800">
                <a:solidFill>
                  <a:srgbClr val="5A6B7B"/>
                </a:solidFill>
              </a:rPr>
              <a:t>当前进度与里程碑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4389120"/>
            <a:ext cx="5212080" cy="1143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2200" b="1">
                <a:solidFill>
                  <a:srgbClr val="0B1F3A"/>
                </a:solidFill>
              </a:rPr>
              <a:t>06</a:t>
            </a:r>
          </a:p>
          <a:p>
            <a:pPr>
              <a:spcBef>
                <a:spcPts val="400"/>
              </a:spcBef>
            </a:pPr>
            <a:r>
              <a:rPr sz="1800">
                <a:solidFill>
                  <a:srgbClr val="5A6B7B"/>
                </a:solidFill>
              </a:rPr>
              <a:t>问题与风险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5806440"/>
            <a:ext cx="5212080" cy="1143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2200" b="1">
                <a:solidFill>
                  <a:srgbClr val="0B1F3A"/>
                </a:solidFill>
              </a:rPr>
              <a:t>07</a:t>
            </a:r>
          </a:p>
          <a:p>
            <a:pPr>
              <a:spcBef>
                <a:spcPts val="400"/>
              </a:spcBef>
            </a:pPr>
            <a:r>
              <a:rPr sz="1800">
                <a:solidFill>
                  <a:srgbClr val="5A6B7B"/>
                </a:solidFill>
              </a:rPr>
              <a:t>下一步计划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B1F3A"/>
                </a:solidFill>
              </a:rPr>
              <a:t>项目背景与目标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14300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554480"/>
            <a:ext cx="539496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2000" b="1">
                <a:solidFill>
                  <a:srgbClr val="0B1F3A"/>
                </a:solidFill>
              </a:rPr>
              <a:t>项目背景</a:t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>【占位】为什么要做 fish-swarm-sandbox：</a:t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/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>• 描述要解决的问题 / 应用场景</a:t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>• 群体行为模拟（Boids 类算法）的价值</a:t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>• 与现有方案（开源项目/论文实现）的对比缺口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1554480"/>
            <a:ext cx="521208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2000" b="1">
                <a:solidFill>
                  <a:srgbClr val="0B1F3A"/>
                </a:solidFill>
              </a:rPr>
              <a:t>项目目标</a:t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>【占位】本期目标（可量化）：</a:t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/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>• 目标 1：实现基础鱼群行为模拟</a:t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>• 目标 2：沙盒交互（参数实时调节）</a:t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>• 目标 3：性能指标（如 1000+ 个体 @60fps）</a:t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>• 目标 4：可视化 / 扩展接口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B1F3A"/>
                </a:solidFill>
              </a:rPr>
              <a:t>整体架构与技术选型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14300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554480"/>
            <a:ext cx="356616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1800" b="1">
                <a:solidFill>
                  <a:srgbClr val="0B1F3A"/>
                </a:solidFill>
              </a:rPr>
              <a:t>架构分层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【占位】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/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表现层：Canvas / WebGL 渲染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逻辑层：个体行为决策、群体规则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沙盒层：参数面板、场景配置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扩展层：插件 / 数据导出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1554480"/>
            <a:ext cx="356616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1800" b="1">
                <a:solidFill>
                  <a:srgbClr val="0B1F3A"/>
                </a:solidFill>
              </a:rPr>
              <a:t>技术选型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【占位】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/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语言：JavaScript (ES6+)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渲染：Canvas 2D / WebGL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构建：Vite / Webpack（待定）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测试与工具链：待补充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0" y="1554480"/>
            <a:ext cx="329184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1800" b="1">
                <a:solidFill>
                  <a:srgbClr val="0B1F3A"/>
                </a:solidFill>
              </a:rPr>
              <a:t>关键设计决策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【占位】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/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为什么选 XX 而不是 XX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空间划分（网格 / 四叉树）</a:t>
            </a:r>
          </a:p>
          <a:p>
            <a:pPr>
              <a:spcBef>
                <a:spcPts val="400"/>
              </a:spcBef>
            </a:pPr>
            <a:r>
              <a:rPr sz="1400">
                <a:solidFill>
                  <a:srgbClr val="5A6B7B"/>
                </a:solidFill>
              </a:rPr>
              <a:t>• 数据结构选型与理由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B1F3A"/>
                </a:solidFill>
              </a:rPr>
              <a:t>核心功能与算法设计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14300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554480"/>
            <a:ext cx="5394960" cy="2103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1800" b="1">
                <a:solidFill>
                  <a:srgbClr val="0B1F3A"/>
                </a:solidFill>
              </a:rPr>
              <a:t>群体行为算法（Boids 三规则）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分离 Separation：避免个体碰撞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对齐 Alignment：匹配邻近个体方向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聚合 Cohesion：向邻近个体中心靠拢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840480"/>
            <a:ext cx="5394960" cy="2194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1800" b="1">
                <a:solidFill>
                  <a:srgbClr val="0B1F3A"/>
                </a:solidFill>
              </a:rPr>
              <a:t>沙盒交互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实时调节群体数量 / 感知半径 / 权重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障碍物、捕食者等场景元素（规划中）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暂停 / 单步 / 重置等调试能力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21208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1800" b="1">
                <a:solidFill>
                  <a:srgbClr val="0B1F3A"/>
                </a:solidFill>
              </a:rPr>
              <a:t>实现要点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【占位】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/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邻居查找策略（暴力遍历 → 空间网格）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帧循环与 delta-time 处理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渲染优化：批量绘制 / 离屏缓存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参数系统与默认配置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B1F3A"/>
                </a:solidFill>
              </a:rPr>
              <a:t>演示效果与运行结果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14300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554480"/>
            <a:ext cx="704088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2000" b="1">
                <a:solidFill>
                  <a:srgbClr val="0B1F3A"/>
                </a:solidFill>
              </a:rPr>
              <a:t>演示截图 / 视频（占位）</a:t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>【此处插入运行截图或 GIF】</a:t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/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>• 演示入口：index.html / 在线链接</a:t>
            </a:r>
          </a:p>
          <a:p>
            <a:pPr>
              <a:spcBef>
                <a:spcPts val="400"/>
              </a:spcBef>
            </a:pPr>
            <a:r>
              <a:rPr sz="1600">
                <a:solidFill>
                  <a:srgbClr val="5A6B7B"/>
                </a:solidFill>
              </a:rPr>
              <a:t>• 演示脚本：依次展示哪些行为与参数效果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955279" y="1554480"/>
            <a:ext cx="3566160" cy="448056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164592" bIns="137160"/>
          <a:lstStyle/>
          <a:p>
            <a:pPr algn="ctr"/>
            <a:r>
              <a:rPr sz="1800" b="1">
                <a:solidFill>
                  <a:srgbClr val="0B1F3A"/>
                </a:solidFill>
              </a:rPr>
              <a:t>关键数据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【占位】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/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个体规模：XXX 只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帧率：XX fps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单帧耗时：X.X ms</a:t>
            </a:r>
          </a:p>
          <a:p>
            <a:pPr>
              <a:spcBef>
                <a:spcPts val="400"/>
              </a:spcBef>
            </a:pPr>
            <a:r>
              <a:rPr sz="1500">
                <a:solidFill>
                  <a:srgbClr val="5A6B7B"/>
                </a:solidFill>
              </a:rPr>
              <a:t>• 内存占用：XX MB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B1F3A"/>
                </a:solidFill>
              </a:rPr>
              <a:t>当前进度与里程碑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14300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2560320" cy="2926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4B8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82880"/>
          <a:lstStyle/>
          <a:p>
            <a:pPr algn="ctr"/>
            <a:r>
              <a:rPr sz="1600" b="1">
                <a:solidFill>
                  <a:srgbClr val="0B1F3A"/>
                </a:solidFill>
              </a:rPr>
              <a:t>阶段 1｜调研与选型</a:t>
            </a:r>
          </a:p>
          <a:p>
            <a:pPr>
              <a:spcBef>
                <a:spcPts val="400"/>
              </a:spcBef>
            </a:pPr>
            <a:r>
              <a:rPr sz="1300" b="1">
                <a:solidFill>
                  <a:srgbClr val="14B8A6"/>
                </a:solidFill>
              </a:rPr>
              <a:t>已完成</a:t>
            </a:r>
          </a:p>
          <a:p>
            <a:pPr>
              <a:spcBef>
                <a:spcPts val="600"/>
              </a:spcBef>
            </a:pPr>
            <a:r>
              <a:rPr sz="1300">
                <a:solidFill>
                  <a:srgbClr val="5A6B7B"/>
                </a:solidFill>
              </a:rPr>
              <a:t>技术调研、方案确定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29000" y="1828800"/>
            <a:ext cx="2560320" cy="2926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4B8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82880"/>
          <a:lstStyle/>
          <a:p>
            <a:pPr algn="ctr"/>
            <a:r>
              <a:rPr sz="1600" b="1">
                <a:solidFill>
                  <a:srgbClr val="0B1F3A"/>
                </a:solidFill>
              </a:rPr>
              <a:t>阶段 2｜核心算法</a:t>
            </a:r>
          </a:p>
          <a:p>
            <a:pPr>
              <a:spcBef>
                <a:spcPts val="400"/>
              </a:spcBef>
            </a:pPr>
            <a:r>
              <a:rPr sz="1300" b="1">
                <a:solidFill>
                  <a:srgbClr val="14B8A6"/>
                </a:solidFill>
              </a:rPr>
              <a:t>已完成</a:t>
            </a:r>
          </a:p>
          <a:p>
            <a:pPr>
              <a:spcBef>
                <a:spcPts val="600"/>
              </a:spcBef>
            </a:pPr>
            <a:r>
              <a:rPr sz="1300">
                <a:solidFill>
                  <a:srgbClr val="5A6B7B"/>
                </a:solidFill>
              </a:rPr>
              <a:t>Boids 三规则实现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2560320" cy="2926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82880"/>
          <a:lstStyle/>
          <a:p>
            <a:pPr algn="ctr"/>
            <a:r>
              <a:rPr sz="1600" b="1">
                <a:solidFill>
                  <a:srgbClr val="0B1F3A"/>
                </a:solidFill>
              </a:rPr>
              <a:t>阶段 3｜沙盒与交互</a:t>
            </a:r>
          </a:p>
          <a:p>
            <a:pPr>
              <a:spcBef>
                <a:spcPts val="400"/>
              </a:spcBef>
            </a:pPr>
            <a:r>
              <a:rPr sz="1300" b="1">
                <a:solidFill>
                  <a:srgbClr val="E68A33"/>
                </a:solidFill>
              </a:rPr>
              <a:t>进行中</a:t>
            </a:r>
          </a:p>
          <a:p>
            <a:pPr>
              <a:spcBef>
                <a:spcPts val="600"/>
              </a:spcBef>
            </a:pPr>
            <a:r>
              <a:rPr sz="1300">
                <a:solidFill>
                  <a:srgbClr val="5A6B7B"/>
                </a:solidFill>
              </a:rPr>
              <a:t>参数面板、场景配置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006839" y="1828800"/>
            <a:ext cx="2560320" cy="2926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82880"/>
          <a:lstStyle/>
          <a:p>
            <a:pPr algn="ctr"/>
            <a:r>
              <a:rPr sz="1600" b="1">
                <a:solidFill>
                  <a:srgbClr val="0B1F3A"/>
                </a:solidFill>
              </a:rPr>
              <a:t>阶段 4｜优化与发布</a:t>
            </a:r>
          </a:p>
          <a:p>
            <a:pPr>
              <a:spcBef>
                <a:spcPts val="400"/>
              </a:spcBef>
            </a:pPr>
            <a:r>
              <a:rPr sz="1300" b="1">
                <a:solidFill>
                  <a:srgbClr val="5A6B7B"/>
                </a:solidFill>
              </a:rPr>
              <a:t>未开始</a:t>
            </a:r>
          </a:p>
          <a:p>
            <a:pPr>
              <a:spcBef>
                <a:spcPts val="600"/>
              </a:spcBef>
            </a:pPr>
            <a:r>
              <a:rPr sz="1300">
                <a:solidFill>
                  <a:srgbClr val="5A6B7B"/>
                </a:solidFill>
              </a:rPr>
              <a:t>性能优化、文档、发布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12064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</a:rPr>
              <a:t>整体进度：XX%　（按计划 / 滞后 X 周，原因：【占位】）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B1F3A"/>
                </a:solidFill>
              </a:rPr>
              <a:t>问题与风险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14300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45920"/>
            <a:ext cx="2377440" cy="54864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/>
          <a:lstStyle/>
          <a:p>
            <a:pPr algn="ctr"/>
            <a:r>
              <a:rPr sz="1600" b="1">
                <a:solidFill>
                  <a:srgbClr val="FFFFFF"/>
                </a:solidFill>
              </a:rPr>
              <a:t>问题/风险</a:t>
            </a:r>
          </a:p>
        </p:txBody>
      </p:sp>
      <p:sp>
        <p:nvSpPr>
          <p:cNvPr id="6" name="Rectangle 5"/>
          <p:cNvSpPr/>
          <p:nvPr/>
        </p:nvSpPr>
        <p:spPr>
          <a:xfrm>
            <a:off x="3127248" y="1645920"/>
            <a:ext cx="4023360" cy="54864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/>
          <a:lstStyle/>
          <a:p>
            <a:pPr algn="ctr"/>
            <a:r>
              <a:rPr sz="1600" b="1">
                <a:solidFill>
                  <a:srgbClr val="FFFFFF"/>
                </a:solidFill>
              </a:rPr>
              <a:t>影响</a:t>
            </a:r>
          </a:p>
        </p:txBody>
      </p:sp>
      <p:sp>
        <p:nvSpPr>
          <p:cNvPr id="7" name="Rectangle 6"/>
          <p:cNvSpPr/>
          <p:nvPr/>
        </p:nvSpPr>
        <p:spPr>
          <a:xfrm>
            <a:off x="7260336" y="1645920"/>
            <a:ext cx="4023360" cy="54864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/>
          <a:lstStyle/>
          <a:p>
            <a:pPr algn="ctr"/>
            <a:r>
              <a:rPr sz="1600" b="1">
                <a:solidFill>
                  <a:srgbClr val="FFFFFF"/>
                </a:solidFill>
              </a:rPr>
              <a:t>应对措施</a:t>
            </a:r>
          </a:p>
        </p:txBody>
      </p:sp>
      <p:sp>
        <p:nvSpPr>
          <p:cNvPr id="8" name="Rectangle 7"/>
          <p:cNvSpPr/>
          <p:nvPr/>
        </p:nvSpPr>
        <p:spPr>
          <a:xfrm>
            <a:off x="11393424" y="1645920"/>
            <a:ext cx="1005840" cy="54864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/>
          <a:lstStyle/>
          <a:p>
            <a:pPr algn="ctr"/>
            <a:r>
              <a:rPr sz="1600" b="1">
                <a:solidFill>
                  <a:srgbClr val="FFFFFF"/>
                </a:solidFill>
              </a:rPr>
              <a:t>等级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377440"/>
            <a:ext cx="23774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91440"/>
          <a:lstStyle/>
          <a:p>
            <a:pPr algn="ctr"/>
            <a:r>
              <a:rPr sz="1400" b="0">
                <a:solidFill>
                  <a:srgbClr val="0B1F3A"/>
                </a:solidFill>
              </a:rPr>
              <a:t>性能瓶颈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27248" y="2377440"/>
            <a:ext cx="402336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91440"/>
          <a:lstStyle/>
          <a:p>
            <a:pPr algn="ctr"/>
            <a:r>
              <a:rPr sz="1400" b="0">
                <a:solidFill>
                  <a:srgbClr val="0B1F3A"/>
                </a:solidFill>
              </a:rPr>
              <a:t>个体数量增大后帧率下降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60336" y="2377440"/>
            <a:ext cx="402336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91440"/>
          <a:lstStyle/>
          <a:p>
            <a:pPr algn="ctr"/>
            <a:r>
              <a:rPr sz="1400" b="0">
                <a:solidFill>
                  <a:srgbClr val="0B1F3A"/>
                </a:solidFill>
              </a:rPr>
              <a:t>空间划分 + 渲染批处理（占位）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393424" y="2377440"/>
            <a:ext cx="10058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91440"/>
          <a:lstStyle/>
          <a:p>
            <a:pPr algn="ctr"/>
            <a:r>
              <a:rPr sz="1400" b="1">
                <a:solidFill>
                  <a:srgbClr val="E68A33"/>
                </a:solidFill>
              </a:rPr>
              <a:t>中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3429000"/>
            <a:ext cx="23774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91440"/>
          <a:lstStyle/>
          <a:p>
            <a:pPr algn="ctr"/>
            <a:r>
              <a:rPr sz="1400" b="0">
                <a:solidFill>
                  <a:srgbClr val="0B1F3A"/>
                </a:solidFill>
              </a:rPr>
              <a:t>交互复杂度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127248" y="3429000"/>
            <a:ext cx="402336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91440"/>
          <a:lstStyle/>
          <a:p>
            <a:pPr algn="ctr"/>
            <a:r>
              <a:rPr sz="1400" b="0">
                <a:solidFill>
                  <a:srgbClr val="0B1F3A"/>
                </a:solidFill>
              </a:rPr>
              <a:t>沙盒参数多、状态管理混乱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60336" y="3429000"/>
            <a:ext cx="402336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91440"/>
          <a:lstStyle/>
          <a:p>
            <a:pPr algn="ctr"/>
            <a:r>
              <a:rPr sz="1400" b="0">
                <a:solidFill>
                  <a:srgbClr val="0B1F3A"/>
                </a:solidFill>
              </a:rPr>
              <a:t>参数模块化 / 配置驱动（占位）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393424" y="3429000"/>
            <a:ext cx="10058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91440"/>
          <a:lstStyle/>
          <a:p>
            <a:pPr algn="ctr"/>
            <a:r>
              <a:rPr sz="1400" b="1">
                <a:solidFill>
                  <a:srgbClr val="E68A33"/>
                </a:solidFill>
              </a:rPr>
              <a:t>低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4480560"/>
            <a:ext cx="23774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91440"/>
          <a:lstStyle/>
          <a:p>
            <a:pPr algn="ctr"/>
            <a:r>
              <a:rPr sz="1400" b="0">
                <a:solidFill>
                  <a:srgbClr val="0B1F3A"/>
                </a:solidFill>
              </a:rPr>
              <a:t>需求变更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127248" y="4480560"/>
            <a:ext cx="402336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91440"/>
          <a:lstStyle/>
          <a:p>
            <a:pPr algn="ctr"/>
            <a:r>
              <a:rPr sz="1400" b="0">
                <a:solidFill>
                  <a:srgbClr val="0B1F3A"/>
                </a:solidFill>
              </a:rPr>
              <a:t>演示场景和范围待最终确认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60336" y="4480560"/>
            <a:ext cx="402336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91440"/>
          <a:lstStyle/>
          <a:p>
            <a:pPr algn="ctr"/>
            <a:r>
              <a:rPr sz="1400" b="0">
                <a:solidFill>
                  <a:srgbClr val="0B1F3A"/>
                </a:solidFill>
              </a:rPr>
              <a:t>与相关方对齐排期（占位）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393424" y="4480560"/>
            <a:ext cx="10058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91440"/>
          <a:lstStyle/>
          <a:p>
            <a:pPr algn="ctr"/>
            <a:r>
              <a:rPr sz="1400" b="1">
                <a:solidFill>
                  <a:srgbClr val="E68A33"/>
                </a:solidFill>
              </a:rPr>
              <a:t>中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0B1F3A"/>
                </a:solidFill>
              </a:rPr>
              <a:t>下一步计划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143000"/>
            <a:ext cx="1463040" cy="73152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78992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2000" b="1">
                <a:solidFill>
                  <a:srgbClr val="14B8A6"/>
                </a:solidFill>
              </a:rPr>
              <a:t>• 短期（1-2 周）：</a:t>
            </a:r>
            <a:r>
              <a:rPr sz="2000">
                <a:solidFill>
                  <a:srgbClr val="0B1F3A"/>
                </a:solidFill>
              </a:rPr>
              <a:t>  完成沙盒参数面板，优化邻居查找算法（占位）</a:t>
            </a:r>
          </a:p>
          <a:p>
            <a:pPr>
              <a:spcAft>
                <a:spcPts val="1600"/>
              </a:spcAft>
            </a:pPr>
            <a:r>
              <a:rPr sz="2000" b="1">
                <a:solidFill>
                  <a:srgbClr val="14B8A6"/>
                </a:solidFill>
              </a:rPr>
              <a:t>• 中期（3-4 周）：</a:t>
            </a:r>
            <a:r>
              <a:rPr sz="2000">
                <a:solidFill>
                  <a:srgbClr val="0B1F3A"/>
                </a:solidFill>
              </a:rPr>
              <a:t>  加入障碍物/捕食者场景，完成性能基准测试（占位）</a:t>
            </a:r>
          </a:p>
          <a:p>
            <a:pPr>
              <a:spcAft>
                <a:spcPts val="1600"/>
              </a:spcAft>
            </a:pPr>
            <a:r>
              <a:rPr sz="2000" b="1">
                <a:solidFill>
                  <a:srgbClr val="14B8A6"/>
                </a:solidFill>
              </a:rPr>
              <a:t>• 长期：</a:t>
            </a:r>
            <a:r>
              <a:rPr sz="2000">
                <a:solidFill>
                  <a:srgbClr val="0B1F3A"/>
                </a:solidFill>
              </a:rPr>
              <a:t>  文档、示例配置、对外发布与反馈收集（占位）</a:t>
            </a:r>
          </a:p>
          <a:p>
            <a:pPr>
              <a:spcAft>
                <a:spcPts val="1600"/>
              </a:spcAft>
            </a:pPr>
            <a:r>
              <a:rPr sz="2000" b="1">
                <a:solidFill>
                  <a:srgbClr val="14B8A6"/>
                </a:solidFill>
              </a:rPr>
              <a:t>• 需要的支持：</a:t>
            </a:r>
            <a:r>
              <a:rPr sz="2000">
                <a:solidFill>
                  <a:srgbClr val="0B1F3A"/>
                </a:solidFill>
              </a:rPr>
              <a:t>  【占位：人力 / 资源 / 决策项】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6517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</a:rPr>
              <a:t>谢谢观看 / Q&amp;A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49039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B9C6D4"/>
                </a:solidFill>
              </a:rPr>
              <a:t>fish-swarm-sandbox ｜ 汇报人：XXX ｜ 联系方式：xxx@xxx.com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