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5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BA1DA-1063-4BE2-A48E-CF135A7E862B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78F7D-D6CB-4D61-8352-CCA30F1FF4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10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78F7D-D6CB-4D61-8352-CCA30F1FF42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637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8F910090-9C12-9FF4-9336-89A2D0CA14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1387642" y="490889"/>
            <a:ext cx="14474314" cy="964718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CAA98F1C-5701-14B0-5A26-9274E1916C27}"/>
              </a:ext>
            </a:extLst>
          </p:cNvPr>
          <p:cNvSpPr/>
          <p:nvPr/>
        </p:nvSpPr>
        <p:spPr>
          <a:xfrm rot="3634516">
            <a:off x="776998" y="-6843046"/>
            <a:ext cx="7969815" cy="15619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基于鱼群行为的群体运动仿生模拟系统</a:t>
            </a:r>
            <a:endParaRPr sz="3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10515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dirty="0">
                <a:solidFill>
                  <a:srgbClr val="14B8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fish-swarm-sandbox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703320"/>
            <a:ext cx="2011680" cy="9144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977639"/>
            <a:ext cx="10058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dirty="0" err="1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仿生学</a:t>
            </a:r>
            <a:r>
              <a:rPr lang="zh-CN" altLang="en-US" sz="1700" dirty="0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与创业创新</a:t>
            </a:r>
            <a:r>
              <a:rPr sz="1700" b="0" dirty="0" err="1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课程研究报告</a:t>
            </a:r>
            <a:r>
              <a:rPr sz="1700" b="0" dirty="0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
</a:t>
            </a:r>
            <a:r>
              <a:rPr sz="1700" b="0" dirty="0" err="1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汇报人：XXX</a:t>
            </a:r>
            <a:r>
              <a:rPr sz="1700" b="0" dirty="0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　|　日期：</a:t>
            </a:r>
            <a:r>
              <a:rPr lang="en-US" sz="1700" b="0" dirty="0">
                <a:solidFill>
                  <a:srgbClr val="B9C6D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2026.10</a:t>
            </a:r>
            <a:endParaRPr sz="1700" b="0" dirty="0">
              <a:solidFill>
                <a:srgbClr val="B9C6D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1051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dirty="0" err="1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汇报目录</a:t>
            </a:r>
            <a:endParaRPr sz="2800" b="1" dirty="0">
              <a:solidFill>
                <a:srgbClr val="0B1F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选题背景与仿生学意义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生物原型观察与机理分析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080" y="265176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仿生映射：从生物到模型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17920" y="265176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系统设计与技术实现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" y="384048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演示与结果分析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17920" y="384048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讨论：仿生近似与局限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" y="502920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总结与收获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17920" y="5029200"/>
            <a:ext cx="521208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b"/>
          <a:lstStyle/>
          <a:p>
            <a:pPr algn="ctr"/>
            <a:r>
              <a:rPr b="1" dirty="0">
                <a:solidFill>
                  <a:srgbClr val="0B1F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</a:p>
          <a:p>
            <a:pPr algn="ctr">
              <a:spcBef>
                <a:spcPts val="400"/>
              </a:spcBef>
            </a:pPr>
            <a:r>
              <a:rPr sz="2000" dirty="0" err="1">
                <a:solidFill>
                  <a:srgbClr val="5A6B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  <a:endParaRPr sz="2000" dirty="0">
              <a:solidFill>
                <a:srgbClr val="5A6B7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选题背景与仿生学意义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 dirty="0">
                <a:solidFill>
                  <a:srgbClr val="B9C6D4"/>
                </a:solidFill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394960" cy="2194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生物现象观察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自然界中鱼群（沙丁鱼、鲭鱼）可达数万个体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  却能整体有序运动、快速变换队形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没有中央指挥：每条鱼只依据局部邻居信息行动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840480"/>
            <a:ext cx="5394960" cy="2194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仿生学视角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典型的群体智能（Swarm Intelligence）仿生案例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「简单个体 + 局部规则 → 复杂群体行为」的涌现现象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对应仿生学「结构/行为仿生 → 原理仿生」的层次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463040"/>
            <a:ext cx="5212080" cy="4572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应用牵引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【占位：结合课程方向选择 2-3 个展开】</a:t>
            </a:r>
          </a:p>
          <a:p>
            <a:pPr>
              <a:spcBef>
                <a:spcPts val="400"/>
              </a:spcBef>
            </a:pPr>
            <a:endParaRPr sz="15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无人机集群编队与协同搜索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多机器人系统（仓储 AGV、水下机器人群）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交通流与人群疏散仿真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计算机图形学中的群体动画</a:t>
            </a:r>
          </a:p>
          <a:p>
            <a:pPr>
              <a:spcBef>
                <a:spcPts val="400"/>
              </a:spcBef>
            </a:pPr>
            <a:endParaRPr sz="15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研究意义：以低成本沙盒验证群体仿生原理，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为集群算法提供可视化实验平台。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生物原型观察与机理分析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3949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生物原型：鱼类集群（Schooling）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【占位：可插入鱼群照片/视频截图】</a:t>
            </a:r>
          </a:p>
          <a:p>
            <a:pPr>
              <a:spcBef>
                <a:spcPts val="400"/>
              </a:spcBef>
            </a:pPr>
            <a:endParaRPr sz="14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观察对象：沙丁鱼群、鲭鱼群等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群体规模：成百上千至数万个体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典型行为：同步转向、间距维持、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遇警快速逃逸后重新聚合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队形：球状（防御）、梭形（巡游）、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涡形（应对捕食者）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463040"/>
            <a:ext cx="5212080" cy="2103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700" b="1">
                <a:solidFill>
                  <a:srgbClr val="0B1F3A"/>
                </a:solidFill>
              </a:rPr>
              <a:t>行为规律抽象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邻近保持：与邻居保持一定距离，不碰撞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同向运动：倾向与可见范围内的邻居同向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向心倾向：向邻居群的中心位置靠拢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3840480"/>
            <a:ext cx="5212080" cy="2103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600" b="1">
                <a:solidFill>
                  <a:srgbClr val="0B1F3A"/>
                </a:solidFill>
              </a:rPr>
              <a:t>生理基础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视觉：感知一定范围内的邻居位置与朝向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侧线系统（Lateral Line）：感知周围水流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变化，实现近距离避碰与同步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结论：个体决策仅依赖【局部感知】，无需全局信息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仿生映射：从生物到模型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5212080" cy="5029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生物行为（原型）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5852160" y="1417320"/>
            <a:ext cx="5760720" cy="50292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仿生模型规则（映射）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984248"/>
            <a:ext cx="52120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个体间距保持 / 侧线避碰</a:t>
            </a:r>
          </a:p>
        </p:txBody>
      </p:sp>
      <p:sp>
        <p:nvSpPr>
          <p:cNvPr id="9" name="Rectangle 8"/>
          <p:cNvSpPr/>
          <p:nvPr/>
        </p:nvSpPr>
        <p:spPr>
          <a:xfrm>
            <a:off x="5852160" y="1984248"/>
            <a:ext cx="5760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分离规则 Separation：远离过近邻居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551176"/>
            <a:ext cx="5212080" cy="566928"/>
          </a:xfrm>
          <a:prstGeom prst="rect">
            <a:avLst/>
          </a:prstGeom>
          <a:solidFill>
            <a:srgbClr val="F5F7FA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同向游动（视觉同步）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52160" y="2551176"/>
            <a:ext cx="5760720" cy="566928"/>
          </a:xfrm>
          <a:prstGeom prst="rect">
            <a:avLst/>
          </a:prstGeom>
          <a:solidFill>
            <a:srgbClr val="F5F7FA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对齐规则 Alignment：匹配邻居平均方向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118104"/>
            <a:ext cx="52120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向群体中心靠拢（向心性）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52160" y="3118104"/>
            <a:ext cx="5760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聚合规则 Cohesion：驶向邻居质心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85032"/>
            <a:ext cx="5212080" cy="566928"/>
          </a:xfrm>
          <a:prstGeom prst="rect">
            <a:avLst/>
          </a:prstGeom>
          <a:solidFill>
            <a:srgbClr val="F5F7FA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感知范围（视觉 + 侧线）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2160" y="3685032"/>
            <a:ext cx="5760720" cy="566928"/>
          </a:xfrm>
          <a:prstGeom prst="rect">
            <a:avLst/>
          </a:prstGeom>
          <a:solidFill>
            <a:srgbClr val="F5F7FA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感知半径 R：只与半径内邻居交互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251960"/>
            <a:ext cx="52120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遇捕食者逃逸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52160" y="4251960"/>
            <a:ext cx="5760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300">
                <a:solidFill>
                  <a:srgbClr val="0B1F3A"/>
                </a:solidFill>
              </a:rPr>
              <a:t>逃逸规则 Flee（扩展项）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892040"/>
            <a:ext cx="10972800" cy="12344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600" b="1">
                <a:solidFill>
                  <a:srgbClr val="0B1F3A"/>
                </a:solidFill>
              </a:rPr>
              <a:t>模型来源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上述映射即 Reynolds (1987) 提出的 Boids 模型 —— 经典的群体行为仿生模型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核心思想：每帧对每个个体施加三个规则的加权合力，仅用局部规则即可涌现出整体鱼群运动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系统设计与技术实现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35661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系统结构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【占位：可补架构图】</a:t>
            </a:r>
          </a:p>
          <a:p>
            <a:pPr>
              <a:spcBef>
                <a:spcPts val="400"/>
              </a:spcBef>
            </a:pPr>
            <a:endParaRPr sz="14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个体层：位置、速度、状态更新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规则层：三规则合力计算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沙盒层：参数面板（权重/半径/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个体数量实时调节）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渲染层：Canvas 2D 绘制鱼形个体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463040"/>
            <a:ext cx="35661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600" b="1">
                <a:solidFill>
                  <a:srgbClr val="0B1F3A"/>
                </a:solidFill>
              </a:rPr>
              <a:t>关键实现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endParaRPr sz="14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邻居查找：暴力遍历 → 空间网格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（网格划分降低复杂度 O(n²)→O(n)）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帧循环 + delta-time 保证速度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与帧率无关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参数实时调节，行为即时变化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463040"/>
            <a:ext cx="329184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技术栈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endParaRPr sz="14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语言：JavaScript (ES6+)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渲染：Canvas 2D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运行入口：index.html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无外部依赖，浏览器直接运行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演示与结果分析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704088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800" b="1">
                <a:solidFill>
                  <a:srgbClr val="0B1F3A"/>
                </a:solidFill>
              </a:rPr>
              <a:t>运行演示（占位）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【此处插入运行截图 / GIF】</a:t>
            </a:r>
          </a:p>
          <a:p>
            <a:pPr>
              <a:spcBef>
                <a:spcPts val="400"/>
              </a:spcBef>
            </a:pPr>
            <a:endParaRPr sz="15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演示入口：index.html（浏览器打开）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演示脚本：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  1) 默认参数下的群体涌现行为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  2) 调大「聚合」权重 → 群体收拢成球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  3) 调大「分离」权重 → 群体分散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  4) 缩小感知半径 → 群体分裂为小群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79" y="1463040"/>
            <a:ext cx="35661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600" b="1">
                <a:solidFill>
                  <a:srgbClr val="0B1F3A"/>
                </a:solidFill>
              </a:rPr>
              <a:t>结果分析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endParaRPr sz="14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参数变化 → 群体形态对照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（分散 / 聚簇 / 成球 / 条带）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对照真实鱼群行为：相似点与差异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性能：个体规模 vs 帧率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  （如 1000 个体 @ 60 fps）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讨论：仿生近似与局限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394960" cy="2194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700" b="1">
                <a:solidFill>
                  <a:srgbClr val="0B1F3A"/>
                </a:solidFill>
              </a:rPr>
              <a:t>Boids 模型的简化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个体无差异：真实鱼群有领导者、大小差异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无学习与记忆：真实鱼有经验积累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无能耗与生理约束：转弯半径、疲劳未建模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840480"/>
            <a:ext cx="5394960" cy="2194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700" b="1">
                <a:solidFill>
                  <a:srgbClr val="0B1F3A"/>
                </a:solidFill>
              </a:rPr>
              <a:t>与真实生物的差距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未建模噪声与扰动（水流、个体感知误差）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三规则为线性加权，真实决策可能非线性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缺少信息传递机制（如逃逸信号扩散）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463040"/>
            <a:ext cx="5212080" cy="4572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700" b="1">
                <a:solidFill>
                  <a:srgbClr val="0B1F3A"/>
                </a:solidFill>
              </a:rPr>
              <a:t>可扩展方向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【占位：选择与课程方向契合的展开】</a:t>
            </a:r>
          </a:p>
          <a:p>
            <a:pPr>
              <a:spcBef>
                <a:spcPts val="400"/>
              </a:spcBef>
            </a:pPr>
            <a:endParaRPr sz="1400">
              <a:solidFill>
                <a:srgbClr val="5A6B7B"/>
              </a:solidFill>
            </a:endParaRP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加入捕食者 Agent，模拟逃逸队形（涡形、闪光效应）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异质个体：领导鱼 / 跟随鱼混合策略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感知噪声：对邻居位置加入随机误差，检验鲁棒性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进化参数：用简单优化自动搜索三规则权重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迁移应用：无人机集群 / 人群疏散仿真接口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总结与收获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7899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900" b="1">
                <a:solidFill>
                  <a:srgbClr val="14B8A6"/>
                </a:solidFill>
              </a:rPr>
              <a:t>• 完成了什么：</a:t>
            </a:r>
            <a:r>
              <a:rPr sz="1900">
                <a:solidFill>
                  <a:srgbClr val="0B1F3A"/>
                </a:solidFill>
              </a:rPr>
              <a:t>  搭建了鱼群仿生沙盒，实现 Boids 三规则 + 沙盒参数交互（占位：补充实际完成项）</a:t>
            </a:r>
          </a:p>
          <a:p>
            <a:pPr>
              <a:spcAft>
                <a:spcPts val="1400"/>
              </a:spcAft>
            </a:pPr>
            <a:r>
              <a:rPr sz="1900" b="1">
                <a:solidFill>
                  <a:srgbClr val="14B8A6"/>
                </a:solidFill>
              </a:rPr>
              <a:t>• 验证了什么：</a:t>
            </a:r>
            <a:r>
              <a:rPr sz="1900">
                <a:solidFill>
                  <a:srgbClr val="0B1F3A"/>
                </a:solidFill>
              </a:rPr>
              <a:t>  验证了「局部简单规则 → 全局有序群体行为」的仿生原理，形态与真实鱼群定性一致</a:t>
            </a:r>
          </a:p>
          <a:p>
            <a:pPr>
              <a:spcAft>
                <a:spcPts val="1400"/>
              </a:spcAft>
            </a:pPr>
            <a:r>
              <a:rPr sz="1900" b="1">
                <a:solidFill>
                  <a:srgbClr val="14B8A6"/>
                </a:solidFill>
              </a:rPr>
              <a:t>• 学到了什么：</a:t>
            </a:r>
            <a:r>
              <a:rPr sz="1900">
                <a:solidFill>
                  <a:srgbClr val="0B1F3A"/>
                </a:solidFill>
              </a:rPr>
              <a:t>  仿生学「观察—抽象—映射—实现—验证」的完整研究路径；涌现思想与分布式行为设计</a:t>
            </a:r>
          </a:p>
          <a:p>
            <a:pPr>
              <a:spcAft>
                <a:spcPts val="1400"/>
              </a:spcAft>
            </a:pPr>
            <a:r>
              <a:rPr sz="1900" b="1">
                <a:solidFill>
                  <a:srgbClr val="14B8A6"/>
                </a:solidFill>
              </a:rPr>
              <a:t>• 不足与展望：</a:t>
            </a:r>
            <a:r>
              <a:rPr sz="1900">
                <a:solidFill>
                  <a:srgbClr val="0B1F3A"/>
                </a:solidFill>
              </a:rPr>
              <a:t>  【占位：结合第 8 页局限性写 1-2 点改进计划】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4937760"/>
            <a:ext cx="10972800" cy="11887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ctr"/>
          <a:lstStyle/>
          <a:p>
            <a:pPr algn="ctr"/>
            <a:r>
              <a:rPr sz="1600" b="1">
                <a:solidFill>
                  <a:srgbClr val="0B1F3A"/>
                </a:solidFill>
              </a:rPr>
              <a:t>课程支撑（占位，按课程要求调整）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工作量：约 XXX 小时 / XXX 行代码　• 分工：独立完成（或写明分工）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B1F3A"/>
                </a:solidFill>
              </a:rPr>
              <a:t>参考文献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411480"/>
            <a:ext cx="1005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0">
                <a:solidFill>
                  <a:srgbClr val="B9C6D4"/>
                </a:solidFill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09728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7899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600" b="1">
                <a:solidFill>
                  <a:srgbClr val="0B1F3A"/>
                </a:solidFill>
              </a:rPr>
              <a:t>• </a:t>
            </a:r>
            <a:r>
              <a:rPr sz="1600">
                <a:solidFill>
                  <a:srgbClr val="0B1F3A"/>
                </a:solidFill>
              </a:rPr>
              <a:t>  [1] Reynolds, C. W. Flocks, Herds and Schools: A Distributed Behavioral Model. Computer Graphics (SIGGRAPH '87), 21(4): 25-34, 1987.</a:t>
            </a:r>
          </a:p>
          <a:p>
            <a:pPr>
              <a:spcAft>
                <a:spcPts val="1400"/>
              </a:spcAft>
            </a:pPr>
            <a:r>
              <a:rPr sz="1600" b="1">
                <a:solidFill>
                  <a:srgbClr val="0B1F3A"/>
                </a:solidFill>
              </a:rPr>
              <a:t>• </a:t>
            </a:r>
            <a:r>
              <a:rPr sz="1600">
                <a:solidFill>
                  <a:srgbClr val="0B1F3A"/>
                </a:solidFill>
              </a:rPr>
              <a:t>  [2] Couzin, I. D., et al. Effective leadership and decision-making in animal groups on the move. Nature, 433: 513-516, 2005.</a:t>
            </a:r>
          </a:p>
          <a:p>
            <a:pPr>
              <a:spcAft>
                <a:spcPts val="1400"/>
              </a:spcAft>
            </a:pPr>
            <a:r>
              <a:rPr sz="1600" b="1">
                <a:solidFill>
                  <a:srgbClr val="0B1F3A"/>
                </a:solidFill>
              </a:rPr>
              <a:t>• </a:t>
            </a:r>
            <a:r>
              <a:rPr sz="1600">
                <a:solidFill>
                  <a:srgbClr val="0B1F3A"/>
                </a:solidFill>
              </a:rPr>
              <a:t>  [3] 【占位】仿生学教材，如《仿生学导论》，作者，出版社，年份.</a:t>
            </a:r>
          </a:p>
          <a:p>
            <a:pPr>
              <a:spcAft>
                <a:spcPts val="1400"/>
              </a:spcAft>
            </a:pPr>
            <a:r>
              <a:rPr sz="1600" b="1">
                <a:solidFill>
                  <a:srgbClr val="0B1F3A"/>
                </a:solidFill>
              </a:rPr>
              <a:t>• </a:t>
            </a:r>
            <a:r>
              <a:rPr sz="1600">
                <a:solidFill>
                  <a:srgbClr val="0B1F3A"/>
                </a:solidFill>
              </a:rPr>
              <a:t>  [4] 【占位】群体智能 / 集群机器人综述文献.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651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</a:rPr>
              <a:t>谢谢观看 / Q&amp;A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B9C6D4"/>
                </a:solidFill>
              </a:rPr>
              <a:t>fish-swarm-sandbox ｜ 仿生学课程研究汇报 ｜ 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724</Words>
  <Application>Microsoft Office PowerPoint</Application>
  <PresentationFormat>宽屏</PresentationFormat>
  <Paragraphs>156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微软雅黑</vt:lpstr>
      <vt:lpstr>微软雅黑 Light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浩然 俞</cp:lastModifiedBy>
  <cp:revision>2</cp:revision>
  <dcterms:created xsi:type="dcterms:W3CDTF">2013-01-27T09:14:16Z</dcterms:created>
  <dcterms:modified xsi:type="dcterms:W3CDTF">2026-10-17T03:30:37Z</dcterms:modified>
  <cp:category/>
</cp:coreProperties>
</file>